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58" r:id="rId4"/>
    <p:sldId id="269" r:id="rId5"/>
    <p:sldId id="260" r:id="rId6"/>
    <p:sldId id="289" r:id="rId7"/>
    <p:sldId id="290" r:id="rId8"/>
    <p:sldId id="287" r:id="rId9"/>
    <p:sldId id="285" r:id="rId10"/>
    <p:sldId id="276" r:id="rId11"/>
    <p:sldId id="286" r:id="rId12"/>
    <p:sldId id="278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86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97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5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065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313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immy4268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whos2637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tm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hyperlink" Target="https://github.com/opencv/opencv/blob/master/samples/cpp/lkdemo.cpp" TargetMode="Externa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tm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43000" y="2024844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Computer Vision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dirty="0">
                <a:latin typeface="Arial"/>
                <a:ea typeface="Arial"/>
                <a:cs typeface="Arial"/>
                <a:sym typeface="Arial"/>
              </a:rPr>
              <a:t>Homework 2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Gimmy</a:t>
            </a: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dirty="0">
                <a:hlinkClick r:id="rId3"/>
              </a:rPr>
              <a:t>gimmy4268@gmail.com</a:t>
            </a:r>
            <a:endParaRPr lang="en-US" altLang="zh-TW" sz="2175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Yi:	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  <a:hlinkClick r:id="rId4"/>
              </a:rPr>
              <a:t>whos2637@gmail.com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15:00~17:00, Mon.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 20:00~22:00, Tue.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3. (40%) </a:t>
            </a:r>
            <a:r>
              <a:rPr lang="en-US" altLang="zh-TW" b="1" dirty="0">
                <a:latin typeface="+mj-lt"/>
                <a:ea typeface="Arial"/>
                <a:cs typeface="Arial"/>
                <a:sym typeface="Arial"/>
              </a:rPr>
              <a:t>Optical Flow                           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Edward)</a:t>
            </a:r>
            <a:endParaRPr lang="en-US" b="1" dirty="0">
              <a:latin typeface="+mj-l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6587" y="608264"/>
            <a:ext cx="9070825" cy="564147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3.1 Preprocessing (20%)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TW" sz="2400" dirty="0">
                <a:latin typeface="+mj-lt"/>
              </a:rPr>
              <a:t>3.2 Video tracking (20%)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922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58"/>
          <p:cNvSpPr txBox="1">
            <a:spLocks noGrp="1"/>
          </p:cNvSpPr>
          <p:nvPr>
            <p:ph type="body" idx="1"/>
          </p:nvPr>
        </p:nvSpPr>
        <p:spPr>
          <a:xfrm>
            <a:off x="-2896" y="453737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0363" indent="-2921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TW" dirty="0">
                <a:ea typeface="Arial"/>
                <a:cs typeface="Arial"/>
                <a:sym typeface="Arial"/>
              </a:rPr>
              <a:t>Given a video: opticalFlow.mp4</a:t>
            </a:r>
          </a:p>
          <a:p>
            <a:pPr marL="360363" indent="-2921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Q: 1) Click the button “3.1 Preprocessing” to:</a:t>
            </a:r>
          </a:p>
          <a:p>
            <a:pPr marL="1081088" indent="174625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(10%) </a:t>
            </a:r>
            <a:r>
              <a:rPr lang="en-US" altLang="zh-TW" dirty="0">
                <a:ea typeface="Arial"/>
                <a:cs typeface="Arial"/>
                <a:sym typeface="Arial"/>
              </a:rPr>
              <a:t>Manually (</a:t>
            </a:r>
            <a:r>
              <a:rPr lang="en-US" altLang="zh-TW" dirty="0" err="1">
                <a:ea typeface="Arial"/>
                <a:cs typeface="Arial"/>
                <a:sym typeface="Arial"/>
              </a:rPr>
              <a:t>setMouseCallback</a:t>
            </a:r>
            <a:r>
              <a:rPr lang="en-US" altLang="zh-TW" dirty="0">
                <a:ea typeface="Arial"/>
                <a:cs typeface="Arial"/>
                <a:sym typeface="Arial"/>
              </a:rPr>
              <a:t> ) or automatically    (</a:t>
            </a:r>
            <a:r>
              <a:rPr lang="en-US" altLang="zh-TW" dirty="0" err="1">
                <a:ea typeface="Arial"/>
                <a:cs typeface="Arial"/>
                <a:sym typeface="Arial"/>
              </a:rPr>
              <a:t>SimpleBlobDetector</a:t>
            </a:r>
            <a:r>
              <a:rPr lang="en-US" altLang="zh-TW" dirty="0">
                <a:ea typeface="Arial"/>
                <a:cs typeface="Arial"/>
                <a:sym typeface="Arial"/>
              </a:rPr>
              <a:t>)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detect 7 center points of 7 </a:t>
            </a:r>
            <a:r>
              <a:rPr lang="en-US" altLang="zh-TW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circles of the 1</a:t>
            </a:r>
            <a:r>
              <a:rPr lang="en-US" altLang="zh-TW" baseline="30000" dirty="0"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frame.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1081088" indent="174625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(10%) Show the square 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boundary </a:t>
            </a:r>
            <a:r>
              <a:rPr lang="en-US" altLang="zh-TW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(not 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altLang="zh-TW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filled like the ex. image).</a:t>
            </a:r>
            <a:endParaRPr lang="en-US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3147" y="3339055"/>
            <a:ext cx="840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Ex: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00" y="3251694"/>
            <a:ext cx="657225" cy="69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左大括弧 3"/>
          <p:cNvSpPr/>
          <p:nvPr/>
        </p:nvSpPr>
        <p:spPr>
          <a:xfrm rot="5400000">
            <a:off x="5729895" y="2913639"/>
            <a:ext cx="149436" cy="5266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5" name="文字方塊 4"/>
          <p:cNvSpPr txBox="1"/>
          <p:nvPr/>
        </p:nvSpPr>
        <p:spPr>
          <a:xfrm>
            <a:off x="5070765" y="2830728"/>
            <a:ext cx="12250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window size: 10</a:t>
            </a:r>
            <a:endParaRPr lang="zh-TW" altLang="en-US" sz="1050" dirty="0"/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3" y="4018749"/>
            <a:ext cx="4044536" cy="2811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>
            <a:off x="228661" y="4018749"/>
            <a:ext cx="5940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228661" y="4018749"/>
            <a:ext cx="6288" cy="4977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78282" y="3693605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x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-59272" y="4267636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y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-18560" y="3746270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(0,0)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10" y="4045651"/>
            <a:ext cx="4398754" cy="2798035"/>
          </a:xfrm>
          <a:prstGeom prst="rect">
            <a:avLst/>
          </a:prstGeom>
        </p:spPr>
      </p:pic>
      <p:sp>
        <p:nvSpPr>
          <p:cNvPr id="25" name="標題 1"/>
          <p:cNvSpPr txBox="1">
            <a:spLocks/>
          </p:cNvSpPr>
          <p:nvPr/>
        </p:nvSpPr>
        <p:spPr>
          <a:xfrm>
            <a:off x="0" y="14313"/>
            <a:ext cx="9059311" cy="56569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3.1 Preprocessing (20%)                     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Edward)</a:t>
            </a:r>
            <a:endParaRPr lang="en-US" sz="2800" b="1" dirty="0">
              <a:latin typeface="+mj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67440AE-56F0-4AFD-9286-816E94124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68" t="16721" r="7014" b="60133"/>
          <a:stretch/>
        </p:blipFill>
        <p:spPr>
          <a:xfrm>
            <a:off x="6339266" y="2770603"/>
            <a:ext cx="2720045" cy="1136904"/>
          </a:xfrm>
          <a:prstGeom prst="rect">
            <a:avLst/>
          </a:prstGeom>
        </p:spPr>
      </p:pic>
      <p:sp>
        <p:nvSpPr>
          <p:cNvPr id="26" name="文字方塊 4">
            <a:extLst>
              <a:ext uri="{FF2B5EF4-FFF2-40B4-BE49-F238E27FC236}">
                <a16:creationId xmlns:a16="http://schemas.microsoft.com/office/drawing/2014/main" id="{D94C7AC2-9925-4B0B-B260-99541BF85C1B}"/>
              </a:ext>
            </a:extLst>
          </p:cNvPr>
          <p:cNvSpPr txBox="1"/>
          <p:nvPr/>
        </p:nvSpPr>
        <p:spPr>
          <a:xfrm>
            <a:off x="4354734" y="3166013"/>
            <a:ext cx="10017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Center point</a:t>
            </a:r>
            <a:endParaRPr lang="zh-TW" altLang="en-US" sz="105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6E685D-277B-464F-96F2-01F02D84419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855607" y="3419929"/>
            <a:ext cx="938005" cy="17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84141C-271E-48D5-93E5-D195DF75B1B0}"/>
              </a:ext>
            </a:extLst>
          </p:cNvPr>
          <p:cNvSpPr txBox="1"/>
          <p:nvPr/>
        </p:nvSpPr>
        <p:spPr>
          <a:xfrm>
            <a:off x="3491028" y="3251694"/>
            <a:ext cx="91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7</a:t>
            </a:r>
            <a:r>
              <a:rPr lang="en-US" sz="1600" dirty="0">
                <a:solidFill>
                  <a:srgbClr val="0070C0"/>
                </a:solidFill>
              </a:rPr>
              <a:t> blue </a:t>
            </a:r>
            <a:r>
              <a:rPr lang="en-US" sz="1600" dirty="0">
                <a:solidFill>
                  <a:schemeClr val="tx1"/>
                </a:solidFill>
              </a:rPr>
              <a:t>circles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667C89-73D9-4FFC-9A32-550A5BFEA17B}"/>
              </a:ext>
            </a:extLst>
          </p:cNvPr>
          <p:cNvCxnSpPr>
            <a:stCxn id="27" idx="1"/>
          </p:cNvCxnSpPr>
          <p:nvPr/>
        </p:nvCxnSpPr>
        <p:spPr>
          <a:xfrm flipH="1">
            <a:off x="1258887" y="3544082"/>
            <a:ext cx="2232141" cy="107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FDF138-63C9-409C-8CC1-C30B66AA52C5}"/>
              </a:ext>
            </a:extLst>
          </p:cNvPr>
          <p:cNvCxnSpPr>
            <a:stCxn id="27" idx="1"/>
          </p:cNvCxnSpPr>
          <p:nvPr/>
        </p:nvCxnSpPr>
        <p:spPr>
          <a:xfrm flipH="1">
            <a:off x="1217625" y="3544082"/>
            <a:ext cx="2273403" cy="1240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40993D-BC80-4DA2-9766-896CA707572B}"/>
              </a:ext>
            </a:extLst>
          </p:cNvPr>
          <p:cNvCxnSpPr>
            <a:stCxn id="27" idx="1"/>
          </p:cNvCxnSpPr>
          <p:nvPr/>
        </p:nvCxnSpPr>
        <p:spPr>
          <a:xfrm flipH="1">
            <a:off x="1251670" y="3544082"/>
            <a:ext cx="2239358" cy="180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A3BC6-2614-4343-8F5C-4E54B31FA26F}"/>
              </a:ext>
            </a:extLst>
          </p:cNvPr>
          <p:cNvCxnSpPr>
            <a:stCxn id="27" idx="1"/>
          </p:cNvCxnSpPr>
          <p:nvPr/>
        </p:nvCxnSpPr>
        <p:spPr>
          <a:xfrm flipH="1">
            <a:off x="1293899" y="3544082"/>
            <a:ext cx="2197129" cy="238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17EA6C-174D-4C5A-9EDE-DFF6C37A78D3}"/>
              </a:ext>
            </a:extLst>
          </p:cNvPr>
          <p:cNvCxnSpPr>
            <a:stCxn id="27" idx="1"/>
          </p:cNvCxnSpPr>
          <p:nvPr/>
        </p:nvCxnSpPr>
        <p:spPr>
          <a:xfrm flipH="1">
            <a:off x="1248775" y="3544082"/>
            <a:ext cx="2242253" cy="251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FBC113-F96B-4B70-946D-326898793AA6}"/>
              </a:ext>
            </a:extLst>
          </p:cNvPr>
          <p:cNvCxnSpPr>
            <a:stCxn id="27" idx="1"/>
          </p:cNvCxnSpPr>
          <p:nvPr/>
        </p:nvCxnSpPr>
        <p:spPr>
          <a:xfrm flipH="1">
            <a:off x="1704473" y="3544082"/>
            <a:ext cx="1786555" cy="249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A924C4-5AFC-420F-8033-11591F880DFE}"/>
              </a:ext>
            </a:extLst>
          </p:cNvPr>
          <p:cNvCxnSpPr>
            <a:stCxn id="27" idx="1"/>
          </p:cNvCxnSpPr>
          <p:nvPr/>
        </p:nvCxnSpPr>
        <p:spPr>
          <a:xfrm flipH="1">
            <a:off x="1596926" y="3544082"/>
            <a:ext cx="1894102" cy="256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15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58"/>
          <p:cNvSpPr txBox="1">
            <a:spLocks noGrp="1"/>
          </p:cNvSpPr>
          <p:nvPr>
            <p:ph type="body" idx="1"/>
          </p:nvPr>
        </p:nvSpPr>
        <p:spPr>
          <a:xfrm>
            <a:off x="-43086" y="711683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60363" indent="-2921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TW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altLang="zh-TW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2) Click button “3.2 Video tracking” to </a:t>
            </a:r>
          </a:p>
          <a:p>
            <a:pPr marL="1255713" indent="-174625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(10%) Track the 7 center points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on the whole video using </a:t>
            </a:r>
            <a:r>
              <a:rPr lang="en-US" altLang="zh-TW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altLang="zh-TW" dirty="0">
                <a:ea typeface="Arial"/>
                <a:cs typeface="Arial"/>
                <a:sym typeface="Arial"/>
              </a:rPr>
              <a:t> function </a:t>
            </a:r>
            <a:r>
              <a:rPr lang="en-US" altLang="zh-TW" dirty="0" err="1">
                <a:ea typeface="Arial"/>
                <a:cs typeface="Arial"/>
                <a:sym typeface="Arial"/>
              </a:rPr>
              <a:t>calcOpticalFlowPyrLK</a:t>
            </a:r>
            <a:r>
              <a:rPr lang="en-US" altLang="zh-TW" dirty="0">
                <a:ea typeface="Arial"/>
                <a:cs typeface="Arial"/>
                <a:sym typeface="Arial"/>
              </a:rPr>
              <a:t>(</a:t>
            </a:r>
            <a:r>
              <a:rPr lang="en-US" altLang="zh-TW" dirty="0" err="1">
                <a:ea typeface="Arial"/>
                <a:cs typeface="Arial"/>
                <a:sym typeface="Arial"/>
              </a:rPr>
              <a:t>args</a:t>
            </a:r>
            <a:r>
              <a:rPr lang="en-US" altLang="zh-TW" dirty="0">
                <a:ea typeface="Arial"/>
                <a:cs typeface="Arial"/>
                <a:sym typeface="Arial"/>
              </a:rPr>
              <a:t>, </a:t>
            </a:r>
            <a:r>
              <a:rPr lang="en-US" altLang="zh-TW" dirty="0" err="1">
                <a:ea typeface="Arial"/>
                <a:cs typeface="Arial"/>
                <a:sym typeface="Arial"/>
              </a:rPr>
              <a:t>winsize</a:t>
            </a:r>
            <a:r>
              <a:rPr lang="en-US" altLang="zh-TW" dirty="0">
                <a:ea typeface="Arial"/>
                <a:cs typeface="Arial"/>
                <a:sym typeface="Arial"/>
              </a:rPr>
              <a:t>=21x21). Ex: </a:t>
            </a:r>
            <a:r>
              <a:rPr lang="en-US" altLang="zh-TW" dirty="0">
                <a:ea typeface="Arial"/>
                <a:cs typeface="Arial"/>
                <a:sym typeface="Arial"/>
                <a:hlinkClick r:id="rId5"/>
              </a:rPr>
              <a:t>https://github.com/opencv/opencv/blob/master/samples/cpp/lkdemo.cpp</a:t>
            </a:r>
            <a:r>
              <a:rPr lang="en-US" altLang="zh-TW" dirty="0">
                <a:ea typeface="Arial"/>
                <a:cs typeface="Arial"/>
                <a:sym typeface="Arial"/>
              </a:rPr>
              <a:t> 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1255713" indent="-174625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(10%) Connect 7 corresponding tracking points of all frames (the whole video) to get </a:t>
            </a:r>
            <a:r>
              <a:rPr lang="en-US" altLang="zh-TW">
                <a:latin typeface="Arial"/>
                <a:ea typeface="Arial"/>
                <a:cs typeface="Arial"/>
                <a:sym typeface="Arial"/>
              </a:rPr>
              <a:t>7 trajectories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(flow). Ex: the demo video.</a:t>
            </a:r>
            <a:endParaRPr lang="en-US" altLang="zh-TW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363" indent="-29210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Hint: textbook Chapter 10 (p332 ~ p334)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</a:pP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5686533" y="3706484"/>
            <a:ext cx="11191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Demo video: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11" name="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4641" y="4025699"/>
            <a:ext cx="4008657" cy="242972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4847" y="6569459"/>
            <a:ext cx="7961895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75" dirty="0">
                <a:solidFill>
                  <a:srgbClr val="FF0000"/>
                </a:solidFill>
              </a:rPr>
              <a:t>※ Tracking process may be fail, you can adjust points' positions on some frames and then track again.</a:t>
            </a:r>
            <a:endParaRPr lang="zh-TW" altLang="en-US" sz="1275" dirty="0">
              <a:solidFill>
                <a:srgbClr val="FF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19053" y="20804"/>
            <a:ext cx="9078767" cy="72217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3.2 Video tracking (20%)                           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400" dirty="0">
                <a:latin typeface="Arial"/>
                <a:ea typeface="Arial"/>
                <a:cs typeface="Arial"/>
                <a:sym typeface="Arial"/>
              </a:rPr>
              <a:t>出題：</a:t>
            </a:r>
            <a:r>
              <a:rPr lang="en-US" altLang="zh-TW" sz="2400" dirty="0">
                <a:latin typeface="Arial"/>
                <a:ea typeface="Arial"/>
                <a:cs typeface="Arial"/>
                <a:sym typeface="Arial"/>
              </a:rPr>
              <a:t>Edward)</a:t>
            </a:r>
            <a:endParaRPr lang="en-US" sz="28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1C431A-DF75-4E85-AD0B-109A7751A1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579" t="39872" r="7930" b="40248"/>
          <a:stretch/>
        </p:blipFill>
        <p:spPr>
          <a:xfrm>
            <a:off x="714764" y="4075593"/>
            <a:ext cx="2841235" cy="10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is strictly prohibited!! </a:t>
            </a:r>
            <a:r>
              <a:rPr lang="en-US" dirty="0">
                <a:solidFill>
                  <a:srgbClr val="FF0000"/>
                </a:solidFill>
              </a:rPr>
              <a:t>Penalty: instant zero for both sides!!</a:t>
            </a:r>
          </a:p>
          <a:p>
            <a:r>
              <a:rPr lang="en-US" dirty="0"/>
              <a:t>If the code can’t run ,you have one week to come to our Lab and show that your program can work, otherwise you will get zero!!</a:t>
            </a:r>
          </a:p>
          <a:p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2018/11/15  (Thursday) 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Upload/Homework/HW2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cv2018 	Password: cv2018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Hw2_StudentID_Name_Version.rar</a:t>
            </a:r>
          </a:p>
          <a:p>
            <a:pPr lvl="5" indent="-185738"/>
            <a:r>
              <a:rPr lang="en-US" dirty="0"/>
              <a:t>Ex: Hw2_F71234567_林小明_v1.rar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Hw2_F71234567_林小明_v2.rar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shrink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3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4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r>
              <a:rPr lang="en-US" dirty="0"/>
              <a:t>Python (check </a:t>
            </a:r>
            <a:r>
              <a:rPr lang="en-US" dirty="0" err="1"/>
              <a:t>pyqty</a:t>
            </a:r>
            <a:r>
              <a:rPr lang="en-US" dirty="0"/>
              <a:t> guide om ftp)</a:t>
            </a:r>
          </a:p>
          <a:p>
            <a:pPr lvl="1"/>
            <a:r>
              <a:rPr lang="en-US" dirty="0" err="1"/>
              <a:t>opencv</a:t>
            </a:r>
            <a:r>
              <a:rPr lang="en-US" dirty="0"/>
              <a:t>-python (3.4.3.18)</a:t>
            </a:r>
          </a:p>
          <a:p>
            <a:pPr lvl="1"/>
            <a:r>
              <a:rPr lang="en-US" dirty="0"/>
              <a:t>Python 3.6.5 (</a:t>
            </a:r>
            <a:r>
              <a:rPr lang="en-US" dirty="0">
                <a:hlinkClick r:id="rId5"/>
              </a:rPr>
              <a:t>https://www.python.org/downloads/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UI framework: pyqt5 (5.11.3)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0. Homework Format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1. </a:t>
            </a:r>
            <a:r>
              <a:rPr lang="en-US" altLang="zh-TW" dirty="0">
                <a:solidFill>
                  <a:srgbClr val="FF0000"/>
                </a:solidFill>
              </a:rPr>
              <a:t>(40%) </a:t>
            </a:r>
            <a:r>
              <a:rPr lang="en-US" altLang="zh-TW" dirty="0"/>
              <a:t>SIFT		           		    (</a:t>
            </a:r>
            <a:r>
              <a:rPr lang="zh-CN" altLang="en-US" dirty="0"/>
              <a:t>出題：</a:t>
            </a:r>
            <a:r>
              <a:rPr lang="en-US" altLang="zh-TW" dirty="0"/>
              <a:t>TRI, Carol Ann, Helen, </a:t>
            </a:r>
            <a:r>
              <a:rPr lang="en-US" altLang="zh-TW" dirty="0" err="1"/>
              <a:t>Phu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Feature patch (20%)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Draw feature points (10%)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Draw matched feature points (10%)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2.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Background Subtraction</a:t>
            </a:r>
            <a:r>
              <a:rPr lang="en-US" altLang="zh-CN" dirty="0">
                <a:solidFill>
                  <a:srgbClr val="FF0000"/>
                </a:solidFill>
              </a:rPr>
              <a:t>			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Erin, Daniel)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3. </a:t>
            </a:r>
            <a:r>
              <a:rPr lang="en-US" altLang="zh-TW" dirty="0">
                <a:solidFill>
                  <a:srgbClr val="FF0000"/>
                </a:solidFill>
              </a:rPr>
              <a:t>(40%) </a:t>
            </a:r>
            <a:r>
              <a:rPr lang="en-US" altLang="zh-TW" dirty="0"/>
              <a:t>Optical Flow		                     		         (</a:t>
            </a:r>
            <a:r>
              <a:rPr lang="zh-CN" altLang="en-US" dirty="0"/>
              <a:t>出題：</a:t>
            </a:r>
            <a:r>
              <a:rPr lang="en-US" altLang="zh-TW" dirty="0"/>
              <a:t>Edward)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3.1 Preprocessing (20%)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3.2 Video tracking (20%)</a:t>
            </a: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AEA8B-A652-43DB-B10A-B93CCBD5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17" y="1105116"/>
            <a:ext cx="6310599" cy="4848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7" y="749873"/>
            <a:ext cx="9070825" cy="4989224"/>
          </a:xfrm>
        </p:spPr>
        <p:txBody>
          <a:bodyPr/>
          <a:lstStyle/>
          <a:p>
            <a:r>
              <a:rPr lang="en-US" dirty="0"/>
              <a:t>Q: 1.</a:t>
            </a:r>
            <a:r>
              <a:rPr lang="en-US" altLang="zh-TW" dirty="0"/>
              <a:t>1</a:t>
            </a:r>
            <a:r>
              <a:rPr lang="en-US" dirty="0"/>
              <a:t>) (10%) </a:t>
            </a:r>
            <a:r>
              <a:rPr lang="en-US" dirty="0">
                <a:ea typeface="Arial"/>
                <a:cs typeface="Arial"/>
                <a:sym typeface="Arial"/>
              </a:rPr>
              <a:t>Click button “1.2 Feature points” to </a:t>
            </a:r>
            <a:r>
              <a:rPr lang="en-US" dirty="0">
                <a:solidFill>
                  <a:srgbClr val="FF0000"/>
                </a:solidFill>
                <a:ea typeface="Arial"/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how:</a:t>
            </a:r>
          </a:p>
          <a:p>
            <a:pPr marL="15240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5 feature points on each image</a:t>
            </a:r>
            <a:r>
              <a:rPr lang="en-US" dirty="0"/>
              <a:t> bird1.jpg and bird2.jpg</a:t>
            </a:r>
          </a:p>
          <a:p>
            <a:pPr marL="1524000" lvl="1" indent="-177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then </a:t>
            </a:r>
            <a:r>
              <a:rPr lang="en-US" dirty="0">
                <a:solidFill>
                  <a:srgbClr val="FF0000"/>
                </a:solidFill>
              </a:rPr>
              <a:t>save results </a:t>
            </a:r>
            <a:r>
              <a:rPr lang="en-US" dirty="0">
                <a:solidFill>
                  <a:schemeClr val="tx1"/>
                </a:solidFill>
              </a:rPr>
              <a:t>as FeatureBird1.jpg and FeatureBird1.jpg</a:t>
            </a:r>
            <a:r>
              <a:rPr lang="en-US" dirty="0"/>
              <a:t> as figure 2: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8757" y="5341282"/>
            <a:ext cx="154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FeatureBird1.jpg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7362" y="534952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FeatureBird2.jpg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137" y="6184449"/>
            <a:ext cx="6122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Hint : (ref. : opencv2refman_2.4.7.pdf) ref. p663 ~ p670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58994" y="5739097"/>
            <a:ext cx="517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Figure 2. Feature points on two images.</a:t>
            </a:r>
          </a:p>
        </p:txBody>
      </p:sp>
      <p:pic>
        <p:nvPicPr>
          <p:cNvPr id="1026" name="Picture 2" descr="https://scontent-tpe1-1.xx.fbcdn.net/v/t1.15752-9/45198390_2224265454524078_7475673818896269312_n.png?_nc_cat=104&amp;_nc_ht=scontent-tpe1-1.xx&amp;oh=e2fb6b71897db67d5b53c068fa5f7801&amp;oe=5C7905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1" y="2296117"/>
            <a:ext cx="4250725" cy="29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tpe1-1.xx.fbcdn.net/v/t1.15752-9/45167695_1867589573318232_406807546951630848_n.png?_nc_cat=103&amp;_nc_ht=scontent-tpe1-1.xx&amp;oh=c09e832f2b5b8e571e830173c4c82c94&amp;oe=5C3CE0A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695" y="2346388"/>
            <a:ext cx="4071359" cy="291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99">
            <a:extLst>
              <a:ext uri="{FF2B5EF4-FFF2-40B4-BE49-F238E27FC236}">
                <a16:creationId xmlns:a16="http://schemas.microsoft.com/office/drawing/2014/main" id="{B84E4CF7-A341-4788-91F3-50D609D014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  <a:tabLst>
                <a:tab pos="5653088" algn="l"/>
              </a:tabLst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(40%)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SIFT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Tri, Carol, Ann, Helen, </a:t>
            </a:r>
            <a:r>
              <a:rPr lang="en-US" altLang="zh-CN" sz="1800" dirty="0" err="1"/>
              <a:t>Phu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68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87" y="851404"/>
            <a:ext cx="9070825" cy="4577332"/>
          </a:xfrm>
        </p:spPr>
        <p:txBody>
          <a:bodyPr/>
          <a:lstStyle/>
          <a:p>
            <a:r>
              <a:rPr lang="en-US" dirty="0"/>
              <a:t>Q: 1.</a:t>
            </a:r>
            <a:r>
              <a:rPr lang="en-US" altLang="zh-TW" dirty="0"/>
              <a:t>2</a:t>
            </a:r>
            <a:r>
              <a:rPr lang="en-US" dirty="0"/>
              <a:t>) (10%) </a:t>
            </a:r>
            <a:r>
              <a:rPr lang="en-US" dirty="0">
                <a:ea typeface="Arial"/>
                <a:cs typeface="Arial"/>
                <a:sym typeface="Arial"/>
              </a:rPr>
              <a:t>Click button “1.3 Matched feature points”, </a:t>
            </a:r>
          </a:p>
          <a:p>
            <a:pPr marL="1524000" lvl="1" indent="-1762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draw the matched feature points between two images</a:t>
            </a:r>
            <a:r>
              <a:rPr lang="zh-TW" alt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from 5 </a:t>
            </a:r>
            <a:r>
              <a:rPr lang="en-US" altLang="zh-TW" dirty="0" err="1">
                <a:solidFill>
                  <a:srgbClr val="FF0000"/>
                </a:solidFill>
                <a:ea typeface="Arial"/>
                <a:cs typeface="Arial"/>
                <a:sym typeface="Arial"/>
              </a:rPr>
              <a:t>keypoints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pairs obtained in Q: 1.1)</a:t>
            </a:r>
            <a:r>
              <a:rPr lang="en-US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dirty="0">
                <a:ea typeface="Arial"/>
                <a:cs typeface="Arial"/>
                <a:sym typeface="Arial"/>
              </a:rPr>
              <a:t>and show the results as Figure 3: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3600" y="5576286"/>
            <a:ext cx="1919416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bird1.jpg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0843" y="5576286"/>
            <a:ext cx="1622854" cy="31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bird2.jpg</a:t>
            </a:r>
          </a:p>
        </p:txBody>
      </p:sp>
      <p:sp>
        <p:nvSpPr>
          <p:cNvPr id="9" name="Rectangle 8"/>
          <p:cNvSpPr/>
          <p:nvPr/>
        </p:nvSpPr>
        <p:spPr>
          <a:xfrm>
            <a:off x="172780" y="6354553"/>
            <a:ext cx="5506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Hint : (ref. : opencv2refman_2.4.7.pdf) ref. p663 ~ p670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5785" y="5922020"/>
            <a:ext cx="660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Figure 3. Feature points and their </a:t>
            </a:r>
            <a:r>
              <a:rPr lang="en-US" sz="1800"/>
              <a:t>corresponding points</a:t>
            </a:r>
            <a:r>
              <a:rPr lang="en-US" sz="1800" dirty="0"/>
              <a:t>.</a:t>
            </a:r>
          </a:p>
        </p:txBody>
      </p:sp>
      <p:pic>
        <p:nvPicPr>
          <p:cNvPr id="2050" name="Picture 2" descr="https://scontent-tpe1-1.xx.fbcdn.net/v/t1.15752-9/45207833_703662593341173_6932317403200094208_n.png?_nc_cat=103&amp;_nc_ht=scontent-tpe1-1.xx&amp;oh=011a336ccbb00930467708e5b33a417b&amp;oe=5C7865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01" y="1932658"/>
            <a:ext cx="7663884" cy="318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99">
            <a:extLst>
              <a:ext uri="{FF2B5EF4-FFF2-40B4-BE49-F238E27FC236}">
                <a16:creationId xmlns:a16="http://schemas.microsoft.com/office/drawing/2014/main" id="{7306C4E7-47CB-4177-8844-DACF74720C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  <a:tabLst>
                <a:tab pos="5653088" algn="l"/>
              </a:tabLst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(40%)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SIFT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Tri, Carol, Ann, Helen, </a:t>
            </a:r>
            <a:r>
              <a:rPr lang="en-US" altLang="zh-CN" sz="1800" dirty="0" err="1"/>
              <a:t>Phu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73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  <a:tabLst>
                <a:tab pos="5653088" algn="l"/>
              </a:tabLst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(40%)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SIFT                         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Tri, Carol, Ann, Helen, </a:t>
            </a:r>
            <a:r>
              <a:rPr lang="en-US" altLang="zh-CN" sz="1800" dirty="0" err="1"/>
              <a:t>Phu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0561" y="808788"/>
            <a:ext cx="8938465" cy="139366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Given: A pair of images, bird1.jpg and bird2.jpg.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tabLst>
                <a:tab pos="747713" algn="l"/>
              </a:tabLst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Q:	1.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 (20%) Click button “1.1 Feature patch” to show:</a:t>
            </a:r>
          </a:p>
          <a:p>
            <a:pPr marL="1431925" lvl="1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524000" algn="l"/>
              </a:tabLst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one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point at P(179.9, 114.0)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 the image bird1.jpg </a:t>
            </a:r>
          </a:p>
          <a:p>
            <a:pPr marL="1431925" lvl="1" indent="-17621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524000" algn="l"/>
              </a:tabLst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show a 128-bin feature vector histogram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of that feature point as figure 1.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tabLst>
                <a:tab pos="747713" algn="l"/>
              </a:tabLst>
            </a:pP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747713" algn="l"/>
              </a:tabLst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12968" y="5407132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bird1.jpg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13043" y="5434147"/>
            <a:ext cx="330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featureVectorHistogram.jpg</a:t>
            </a:r>
            <a:endParaRPr lang="zh-TW" alt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" y="2268265"/>
            <a:ext cx="9144000" cy="3114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685" y="6242535"/>
            <a:ext cx="6404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Hint : (ref. : opencv2refman_2.4.7.pdf) ref. p663 ~ p670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8760" y="3733421"/>
            <a:ext cx="141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P(179.9, 114.0)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6155" y="5869145"/>
            <a:ext cx="517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Figure 1. Feature point and its histogram</a:t>
            </a: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F21EF42B-5511-409D-8B86-AFE74BF882B0}"/>
              </a:ext>
            </a:extLst>
          </p:cNvPr>
          <p:cNvSpPr txBox="1"/>
          <p:nvPr/>
        </p:nvSpPr>
        <p:spPr>
          <a:xfrm>
            <a:off x="8817153" y="5104081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127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649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Given a video: </a:t>
            </a:r>
            <a:r>
              <a:rPr lang="en-US" dirty="0">
                <a:ea typeface="Arial"/>
                <a:cs typeface="Times New Roman" panose="02020603050405020304" pitchFamily="18" charset="0"/>
                <a:sym typeface="Arial"/>
              </a:rPr>
              <a:t>bgSub.mp4</a:t>
            </a:r>
            <a:endParaRPr lang="en-US" altLang="zh-CN" dirty="0">
              <a:ea typeface="Arial"/>
              <a:cs typeface="Times New Roman" panose="02020603050405020304" pitchFamily="18" charset="0"/>
              <a:sym typeface="Arial"/>
            </a:endParaRPr>
          </a:p>
          <a:p>
            <a:pPr marL="360363" indent="-360363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Q: </a:t>
            </a:r>
            <a:r>
              <a:rPr lang="en-US" altLang="zh-CN" dirty="0">
                <a:cs typeface="Times New Roman" panose="02020603050405020304" pitchFamily="18" charset="0"/>
                <a:sym typeface="Arial"/>
              </a:rPr>
              <a:t>1) </a:t>
            </a:r>
            <a:r>
              <a:rPr lang="en-US" altLang="zh-TW" dirty="0">
                <a:cs typeface="Times New Roman" panose="02020603050405020304" pitchFamily="18" charset="0"/>
                <a:sym typeface="Arial"/>
              </a:rPr>
              <a:t>(20</a:t>
            </a:r>
            <a:r>
              <a:rPr lang="en-US" altLang="zh-TW" b="0" i="0" u="none" strike="noStrike" cap="none" dirty="0">
                <a:solidFill>
                  <a:schemeClr val="dk1"/>
                </a:solidFill>
                <a:ea typeface="Arial"/>
                <a:cs typeface="Times New Roman" panose="02020603050405020304" pitchFamily="18" charset="0"/>
                <a:sym typeface="Arial"/>
              </a:rPr>
              <a:t>%) Click the button “2.1 Background Subtraction” to o</a:t>
            </a:r>
            <a:r>
              <a:rPr lang="en-US" altLang="zh-CN" dirty="0">
                <a:ea typeface="Arial"/>
                <a:cs typeface="Times New Roman" panose="02020603050405020304" pitchFamily="18" charset="0"/>
                <a:sym typeface="Arial"/>
              </a:rPr>
              <a:t>pen two windows: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One shows the original video, </a:t>
            </a:r>
            <a:r>
              <a:rPr lang="en-US" sz="2000" dirty="0">
                <a:ea typeface="Arial"/>
                <a:cs typeface="Times New Roman" panose="02020603050405020304" pitchFamily="18" charset="0"/>
                <a:sym typeface="Arial"/>
              </a:rPr>
              <a:t>bgSub.mp4</a:t>
            </a:r>
            <a:endParaRPr lang="en-US" altLang="zh-CN" sz="2000" dirty="0">
              <a:latin typeface="+mj-lt"/>
              <a:ea typeface="Arial"/>
              <a:cs typeface="Times New Roman" panose="02020603050405020304" pitchFamily="18" charset="0"/>
              <a:sym typeface="Arial"/>
            </a:endParaRP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The other is the </a:t>
            </a:r>
            <a:r>
              <a:rPr lang="en-US" altLang="zh-CN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Times New Roman" panose="02020603050405020304" pitchFamily="18" charset="0"/>
                <a:sym typeface="Arial"/>
              </a:rPr>
              <a:t>foreground video. 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Use first 50 frames to train the background model</a:t>
            </a:r>
          </a:p>
          <a:p>
            <a:pPr marL="1255713" lvl="4" indent="-188913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>
                <a:latin typeface="+mj-lt"/>
                <a:ea typeface="Arial"/>
                <a:cs typeface="Times New Roman" panose="02020603050405020304" pitchFamily="18" charset="0"/>
              </a:rPr>
              <a:t>You need to subtract background model to find the foreground object (white part)</a:t>
            </a:r>
          </a:p>
          <a:p>
            <a:pPr marL="442913" indent="-350838">
              <a:lnSpc>
                <a:spcPct val="15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Times New Roman" panose="02020603050405020304" pitchFamily="18" charset="0"/>
                <a:sym typeface="Arial"/>
              </a:rPr>
              <a:t>Hint : textbook p372 ~ p376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598738" indent="-2598738"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(20%) Background Subtraction	         </a:t>
            </a:r>
            <a:r>
              <a:rPr lang="en-US" altLang="zh-TW" sz="2400" dirty="0"/>
              <a:t>(</a:t>
            </a:r>
            <a:r>
              <a:rPr lang="zh-CN" altLang="en-US" sz="2400" dirty="0"/>
              <a:t>出題：</a:t>
            </a:r>
            <a:r>
              <a:rPr lang="en-US" altLang="zh-TW" sz="2400" dirty="0"/>
              <a:t>Erin, Daniel)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671" y="3546277"/>
            <a:ext cx="1384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 video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錄製_2018_10_29_23_11_08_197">
            <a:hlinkClick r:id="" action="ppaction://media"/>
            <a:extLst>
              <a:ext uri="{FF2B5EF4-FFF2-40B4-BE49-F238E27FC236}">
                <a16:creationId xmlns:a16="http://schemas.microsoft.com/office/drawing/2014/main" id="{AB961FFC-FEF8-4927-AD2B-A8B0C83A2F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38" y="3936759"/>
            <a:ext cx="8573886" cy="2925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8080B-0F8F-4C07-9065-94929BCE03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9" t="66522" r="49914" b="5876"/>
          <a:stretch/>
        </p:blipFill>
        <p:spPr>
          <a:xfrm>
            <a:off x="6759421" y="2833281"/>
            <a:ext cx="2167869" cy="9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809</Words>
  <Application>Microsoft Office PowerPoint</Application>
  <PresentationFormat>On-screen Show (4:3)</PresentationFormat>
  <Paragraphs>107</Paragraphs>
  <Slides>12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新細明體</vt:lpstr>
      <vt:lpstr>Arial</vt:lpstr>
      <vt:lpstr>Calibri</vt:lpstr>
      <vt:lpstr>Times New Roman</vt:lpstr>
      <vt:lpstr>Wingdings</vt:lpstr>
      <vt:lpstr>Office 佈景主題</vt:lpstr>
      <vt:lpstr>Computer Vision Homework 2</vt:lpstr>
      <vt:lpstr>Notices (1/2)</vt:lpstr>
      <vt:lpstr>Notices (2/2)</vt:lpstr>
      <vt:lpstr>Grading</vt:lpstr>
      <vt:lpstr>0. Homework Format</vt:lpstr>
      <vt:lpstr>1. (40%) SIFT                                (出題：Tri, Carol, Ann, Helen, Phu)</vt:lpstr>
      <vt:lpstr>1. (40%) SIFT                                (出題：Tri, Carol, Ann, Helen, Phu)</vt:lpstr>
      <vt:lpstr>1. (40%) SIFT                                (出題：Tri, Carol, Ann, Helen, Phu)</vt:lpstr>
      <vt:lpstr>2. (20%) Background Subtraction          (出題：Erin, Daniel)</vt:lpstr>
      <vt:lpstr>3. (40%) Optical Flow                                 (出題：Edward)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Edward Nguyen</cp:lastModifiedBy>
  <cp:revision>528</cp:revision>
  <dcterms:modified xsi:type="dcterms:W3CDTF">2018-11-02T10:18:48Z</dcterms:modified>
</cp:coreProperties>
</file>